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009" r:id="rId3"/>
    <p:sldId id="1010" r:id="rId4"/>
    <p:sldId id="1017" r:id="rId5"/>
    <p:sldId id="1011" r:id="rId6"/>
    <p:sldId id="1012" r:id="rId7"/>
    <p:sldId id="1018" r:id="rId8"/>
    <p:sldId id="1019" r:id="rId9"/>
    <p:sldId id="1022" r:id="rId10"/>
    <p:sldId id="1013" r:id="rId11"/>
    <p:sldId id="1023" r:id="rId12"/>
    <p:sldId id="1025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0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49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  I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love sports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Hit it big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以下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的小组运动能力的调查结果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请仔细阅读表格内容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692696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768" y="1453177"/>
            <a:ext cx="3888432" cy="405749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484857"/>
              </p:ext>
            </p:extLst>
          </p:nvPr>
        </p:nvGraphicFramePr>
        <p:xfrm>
          <a:off x="515078" y="2636912"/>
          <a:ext cx="11313868" cy="3733800"/>
        </p:xfrm>
        <a:graphic>
          <a:graphicData uri="http://schemas.openxmlformats.org/drawingml/2006/table">
            <a:tbl>
              <a:tblPr firstRow="1" firstCol="1" bandRow="1"/>
              <a:tblGrid>
                <a:gridCol w="1969007">
                  <a:extLst>
                    <a:ext uri="{9D8B030D-6E8A-4147-A177-3AD203B41FA5}">
                      <a16:colId xmlns:a16="http://schemas.microsoft.com/office/drawing/2014/main" val="1454914252"/>
                    </a:ext>
                  </a:extLst>
                </a:gridCol>
                <a:gridCol w="1950900">
                  <a:extLst>
                    <a:ext uri="{9D8B030D-6E8A-4147-A177-3AD203B41FA5}">
                      <a16:colId xmlns:a16="http://schemas.microsoft.com/office/drawing/2014/main" val="2290092190"/>
                    </a:ext>
                  </a:extLst>
                </a:gridCol>
                <a:gridCol w="3951593">
                  <a:extLst>
                    <a:ext uri="{9D8B030D-6E8A-4147-A177-3AD203B41FA5}">
                      <a16:colId xmlns:a16="http://schemas.microsoft.com/office/drawing/2014/main" val="2939554978"/>
                    </a:ext>
                  </a:extLst>
                </a:gridCol>
                <a:gridCol w="3442368">
                  <a:extLst>
                    <a:ext uri="{9D8B030D-6E8A-4147-A177-3AD203B41FA5}">
                      <a16:colId xmlns:a16="http://schemas.microsoft.com/office/drawing/2014/main" val="391435832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Running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Volleyball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9500017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Alex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Fast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 at scoring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得分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serve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发球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313343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Emma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Slow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 good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Can’t play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354683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James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Fast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 at scoring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Can’t play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83175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Sophia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Slow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 good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serve well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316316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David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Fast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 good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Can’t play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452189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Olivia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Slow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 at scoring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serve well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867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934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6106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children can run fast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6106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610600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610600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61060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children can play both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and volleyball well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6106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610600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36712"/>
            <a:ext cx="50847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C </a:t>
            </a:r>
            <a:endParaRPr lang="zh-CN" altLang="en-US" sz="2600" dirty="0"/>
          </a:p>
        </p:txBody>
      </p:sp>
      <p:sp>
        <p:nvSpPr>
          <p:cNvPr id="5" name="矩形 4"/>
          <p:cNvSpPr/>
          <p:nvPr/>
        </p:nvSpPr>
        <p:spPr>
          <a:xfrm>
            <a:off x="910630" y="3215711"/>
            <a:ext cx="49084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 </a:t>
            </a:r>
            <a:endParaRPr lang="zh-CN" altLang="en-US" dirty="0"/>
          </a:p>
        </p:txBody>
      </p:sp>
      <p:sp>
        <p:nvSpPr>
          <p:cNvPr id="8" name="内容占位符 16"/>
          <p:cNvSpPr txBox="1">
            <a:spLocks/>
          </p:cNvSpPr>
          <p:nvPr/>
        </p:nvSpPr>
        <p:spPr bwMode="auto">
          <a:xfrm>
            <a:off x="360854" y="18920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“Running”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一栏可知，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James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跑得快，共三个孩子，所以选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9" name="内容占位符 16"/>
          <p:cNvSpPr txBox="1">
            <a:spLocks/>
          </p:cNvSpPr>
          <p:nvPr/>
        </p:nvSpPr>
        <p:spPr bwMode="auto">
          <a:xfrm>
            <a:off x="351167" y="439358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擅长足球和排球，需要同时满足在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“Football”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中擅长得分，以及在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“Volleyball”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中发球好，符合的有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Olivia,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共两人，所以选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51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2926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610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can run fast and score in the football game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291138" algn="l"/>
                <a:tab pos="86106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Olivia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7550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0" name="内容占位符 17"/>
          <p:cNvSpPr txBox="1">
            <a:spLocks/>
          </p:cNvSpPr>
          <p:nvPr/>
        </p:nvSpPr>
        <p:spPr bwMode="auto">
          <a:xfrm>
            <a:off x="360854" y="298991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跑得快且足球擅长得分，对应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“Running”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Fast,“Football”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at scoring,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满足条件的是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James,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43711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C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2926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将人物与其擅长的运动项目连线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Jackson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Thomas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tf37.jpg" descr="id:21474910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5265" y="3671658"/>
            <a:ext cx="911665" cy="911665"/>
          </a:xfrm>
          <a:prstGeom prst="rect">
            <a:avLst/>
          </a:prstGeom>
        </p:spPr>
      </p:pic>
      <p:pic>
        <p:nvPicPr>
          <p:cNvPr id="6" name="qtf38.jpg" descr="id:214749104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710830" y="3671658"/>
            <a:ext cx="1189691" cy="911665"/>
          </a:xfrm>
          <a:prstGeom prst="rect">
            <a:avLst/>
          </a:prstGeom>
        </p:spPr>
      </p:pic>
      <p:pic>
        <p:nvPicPr>
          <p:cNvPr id="7" name="qtf39.jpg" descr="id:214749105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159102" y="3671658"/>
            <a:ext cx="892268" cy="911665"/>
          </a:xfrm>
          <a:prstGeom prst="rect">
            <a:avLst/>
          </a:prstGeom>
        </p:spPr>
      </p:pic>
      <p:pic>
        <p:nvPicPr>
          <p:cNvPr id="8" name="qtf40.jpg" descr="id:214749106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7391350" y="3671658"/>
            <a:ext cx="911665" cy="911665"/>
          </a:xfrm>
          <a:prstGeom prst="rect">
            <a:avLst/>
          </a:prstGeom>
        </p:spPr>
      </p:pic>
      <p:pic>
        <p:nvPicPr>
          <p:cNvPr id="9" name="qtf41.jpg" descr="id:2147491070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839622" y="3671658"/>
            <a:ext cx="1512168" cy="911665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3989" y="4959764"/>
            <a:ext cx="5587201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/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Jackson can play football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3989" y="5513213"/>
            <a:ext cx="5587201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 can play ping-pong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8128" y="6035025"/>
            <a:ext cx="5587201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 can swim fast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6051370" y="4950886"/>
            <a:ext cx="5587201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Thomas can play volleyball well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6051555" y="5495457"/>
            <a:ext cx="5587201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 can jump very high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1918742" y="2367427"/>
            <a:ext cx="5472608" cy="154787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endCxn id="6" idx="0"/>
          </p:cNvCxnSpPr>
          <p:nvPr/>
        </p:nvCxnSpPr>
        <p:spPr>
          <a:xfrm flipH="1">
            <a:off x="3305676" y="2487740"/>
            <a:ext cx="594845" cy="118391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772795" y="2487740"/>
            <a:ext cx="3066827" cy="13013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1277679" y="2504592"/>
            <a:ext cx="7523113" cy="123136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5743957" y="2456879"/>
            <a:ext cx="5408950" cy="136302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二、将英文解释和相关的单词匹配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401157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Football,basketball,swimming and so 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Gentle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温和的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friendly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play it on the table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9712750" y="1401157"/>
            <a:ext cx="2133952" cy="324217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-pong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64882" y="150445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62115" y="27943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82953" y="40627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52322" y="20343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列举的是足球、篮球、游泳等运动，可知应填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6"/>
          <p:cNvSpPr txBox="1">
            <a:spLocks/>
          </p:cNvSpPr>
          <p:nvPr/>
        </p:nvSpPr>
        <p:spPr bwMode="auto">
          <a:xfrm>
            <a:off x="352322" y="338546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友好的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），可知应填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6"/>
          <p:cNvSpPr txBox="1">
            <a:spLocks/>
          </p:cNvSpPr>
          <p:nvPr/>
        </p:nvSpPr>
        <p:spPr bwMode="auto">
          <a:xfrm>
            <a:off x="355754" y="46077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ping-pong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乒乓球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）是在桌子上进行的运动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031325"/>
          </a:xfrm>
        </p:spPr>
        <p:txBody>
          <a:bodyPr/>
          <a:lstStyle/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do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use it to buy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9712750" y="1401157"/>
            <a:ext cx="2133952" cy="324217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-pong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4882" y="181486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36707" y="307773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内容占位符 7"/>
          <p:cNvSpPr txBox="1">
            <a:spLocks/>
          </p:cNvSpPr>
          <p:nvPr/>
        </p:nvSpPr>
        <p:spPr bwMode="auto">
          <a:xfrm>
            <a:off x="360854" y="23586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由做不到可知应填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7"/>
          <p:cNvSpPr txBox="1">
            <a:spLocks/>
          </p:cNvSpPr>
          <p:nvPr/>
        </p:nvSpPr>
        <p:spPr bwMode="auto">
          <a:xfrm>
            <a:off x="360854" y="36182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钱可以用来买东西，因此应填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24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三、给下列对话选择合适的图片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4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you make a Chinese knot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swim,Simona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swim 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swim 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9396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spcAft>
                <a:spcPts val="0"/>
              </a:spcAft>
              <a:buAutoNum type="alphaUcPeriod"/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qtf42.jpg" descr="id:21474910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1988396"/>
            <a:ext cx="954270" cy="1234423"/>
          </a:xfrm>
          <a:prstGeom prst="rect">
            <a:avLst/>
          </a:prstGeom>
        </p:spPr>
      </p:pic>
      <p:pic>
        <p:nvPicPr>
          <p:cNvPr id="6" name="qtf43.jpg" descr="id:214749109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214886" y="1988396"/>
            <a:ext cx="1440160" cy="1234423"/>
          </a:xfrm>
          <a:prstGeom prst="rect">
            <a:avLst/>
          </a:prstGeom>
        </p:spPr>
      </p:pic>
      <p:pic>
        <p:nvPicPr>
          <p:cNvPr id="7" name="qtf44.jpg" descr="id:214749109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712398" y="1983516"/>
            <a:ext cx="1390920" cy="1239303"/>
          </a:xfrm>
          <a:prstGeom prst="rect">
            <a:avLst/>
          </a:prstGeom>
        </p:spPr>
      </p:pic>
      <p:pic>
        <p:nvPicPr>
          <p:cNvPr id="8" name="qtf45.jpg" descr="id:214749110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7772513" y="1983515"/>
            <a:ext cx="2139117" cy="1239304"/>
          </a:xfrm>
          <a:prstGeom prst="rect">
            <a:avLst/>
          </a:prstGeom>
        </p:spPr>
      </p:pic>
      <p:pic>
        <p:nvPicPr>
          <p:cNvPr id="9" name="qtf46.jpg" descr="id:2147491112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10720737" y="1772816"/>
            <a:ext cx="991093" cy="1450003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982638" y="33460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72219" y="46339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2" name="内容占位符 8"/>
          <p:cNvSpPr txBox="1">
            <a:spLocks/>
          </p:cNvSpPr>
          <p:nvPr/>
        </p:nvSpPr>
        <p:spPr bwMode="auto">
          <a:xfrm>
            <a:off x="360854" y="387890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knot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项中国结。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8"/>
          <p:cNvSpPr txBox="1">
            <a:spLocks/>
          </p:cNvSpPr>
          <p:nvPr/>
        </p:nvSpPr>
        <p:spPr bwMode="auto">
          <a:xfrm>
            <a:off x="349195" y="57964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项游泳的女孩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2128477"/>
            <a:ext cx="11485848" cy="364074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Linda play the piano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—Running is hard for 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very brave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勇敢的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 run fast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 can’t jump very high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OK to fail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41384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spcAft>
                <a:spcPts val="0"/>
              </a:spcAft>
              <a:buAutoNum type="alphaUcPeriod"/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qtf42.jpg" descr="id:21474910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908276"/>
            <a:ext cx="954270" cy="1234423"/>
          </a:xfrm>
          <a:prstGeom prst="rect">
            <a:avLst/>
          </a:prstGeom>
        </p:spPr>
      </p:pic>
      <p:pic>
        <p:nvPicPr>
          <p:cNvPr id="9" name="qtf43.jpg" descr="id:21474910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14886" y="908276"/>
            <a:ext cx="1440160" cy="1234423"/>
          </a:xfrm>
          <a:prstGeom prst="rect">
            <a:avLst/>
          </a:prstGeom>
        </p:spPr>
      </p:pic>
      <p:pic>
        <p:nvPicPr>
          <p:cNvPr id="10" name="qtf44.jpg" descr="id:21474910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712398" y="903396"/>
            <a:ext cx="1390920" cy="1239303"/>
          </a:xfrm>
          <a:prstGeom prst="rect">
            <a:avLst/>
          </a:prstGeom>
        </p:spPr>
      </p:pic>
      <p:pic>
        <p:nvPicPr>
          <p:cNvPr id="11" name="qtf45.jpg" descr="id:21474911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772513" y="903395"/>
            <a:ext cx="2139117" cy="1239304"/>
          </a:xfrm>
          <a:prstGeom prst="rect">
            <a:avLst/>
          </a:prstGeom>
        </p:spPr>
      </p:pic>
      <p:pic>
        <p:nvPicPr>
          <p:cNvPr id="12" name="qtf46.jpg" descr="id:214749111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720737" y="692696"/>
            <a:ext cx="991093" cy="145000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91172" y="22332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964538" y="33739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32178" y="5066600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内容占位符 9"/>
          <p:cNvSpPr txBox="1">
            <a:spLocks/>
          </p:cNvSpPr>
          <p:nvPr/>
        </p:nvSpPr>
        <p:spPr bwMode="auto">
          <a:xfrm>
            <a:off x="360854" y="26903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the piano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项弹钢琴的女士。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10"/>
          <p:cNvSpPr txBox="1">
            <a:spLocks/>
          </p:cNvSpPr>
          <p:nvPr/>
        </p:nvSpPr>
        <p:spPr bwMode="auto">
          <a:xfrm>
            <a:off x="360854" y="450839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“Running is hard for her.”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项装配义肢的女孩。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内容占位符 10"/>
          <p:cNvSpPr txBox="1">
            <a:spLocks/>
          </p:cNvSpPr>
          <p:nvPr/>
        </p:nvSpPr>
        <p:spPr bwMode="auto">
          <a:xfrm>
            <a:off x="360854" y="573325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jump very high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图跳高失败的男孩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34256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要来了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体育老师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和大明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正在做班级体育能力的调查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让我们一起看一看吧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Sports Day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like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sports,Daming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012" y="898858"/>
            <a:ext cx="3610918" cy="50564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91584"/>
            <a:ext cx="11485848" cy="122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do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78582" y="4509120"/>
            <a:ext cx="11305256" cy="122777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9355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play basketball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run fast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9355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74726" y="32706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7" name="内容占位符 11"/>
          <p:cNvSpPr txBox="1">
            <a:spLocks/>
          </p:cNvSpPr>
          <p:nvPr/>
        </p:nvSpPr>
        <p:spPr bwMode="auto">
          <a:xfrm>
            <a:off x="360854" y="573325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like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sports,Daming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的答语可为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412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26351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jump far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Sam can jump very far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do the long jump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78582" y="819869"/>
            <a:ext cx="11305256" cy="138499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9355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play basketball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run fast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9355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02718" y="2393270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783260" y="36450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482389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can you do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的答语可为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2"/>
          <p:cNvSpPr txBox="1">
            <a:spLocks/>
          </p:cNvSpPr>
          <p:nvPr/>
        </p:nvSpPr>
        <p:spPr bwMode="auto">
          <a:xfrm>
            <a:off x="360854" y="551723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you jump far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的答语可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35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974319"/>
            <a:ext cx="11485848" cy="2246769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5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six children can play basketball in our class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form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组建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basketball team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be the captain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队长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69704" y="810695"/>
            <a:ext cx="11305256" cy="110613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935538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play basketball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run fast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935538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30710" y="1962206"/>
            <a:ext cx="41549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500" dirty="0"/>
              <a:t>A</a:t>
            </a:r>
            <a:endParaRPr lang="zh-CN" altLang="en-US" sz="2500" dirty="0"/>
          </a:p>
        </p:txBody>
      </p:sp>
      <p:sp>
        <p:nvSpPr>
          <p:cNvPr id="5" name="矩形 4"/>
          <p:cNvSpPr/>
          <p:nvPr/>
        </p:nvSpPr>
        <p:spPr>
          <a:xfrm>
            <a:off x="1558702" y="3563512"/>
            <a:ext cx="41549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500" dirty="0"/>
              <a:t>C</a:t>
            </a:r>
            <a:endParaRPr lang="zh-CN" altLang="en-US" sz="2500" dirty="0"/>
          </a:p>
        </p:txBody>
      </p:sp>
      <p:sp>
        <p:nvSpPr>
          <p:cNvPr id="6" name="内容占位符 14"/>
          <p:cNvSpPr txBox="1">
            <a:spLocks/>
          </p:cNvSpPr>
          <p:nvPr/>
        </p:nvSpPr>
        <p:spPr bwMode="auto">
          <a:xfrm>
            <a:off x="360854" y="4149080"/>
            <a:ext cx="1148584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由后一句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5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six children can play basketball in our class.”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可知此处应为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引导的一般疑问句，故选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5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4"/>
          <p:cNvSpPr txBox="1">
            <a:spLocks/>
          </p:cNvSpPr>
          <p:nvPr/>
        </p:nvSpPr>
        <p:spPr bwMode="auto">
          <a:xfrm>
            <a:off x="374839" y="5283785"/>
            <a:ext cx="1148584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前文体育老师说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we can form a basketball team.”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，此处大明回答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“That’s great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合适，故选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5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90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1030</Words>
  <Application>Microsoft Office PowerPoint</Application>
  <PresentationFormat>自定义</PresentationFormat>
  <Paragraphs>138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360</cp:revision>
  <dcterms:created xsi:type="dcterms:W3CDTF">2020-11-06T05:24:00Z</dcterms:created>
  <dcterms:modified xsi:type="dcterms:W3CDTF">2025-06-30T07:52:45Z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